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9144000" cy="5143500" type="screen16x9"/>
  <p:notesSz cx="6858000" cy="9144000"/>
  <p:embeddedFontLst>
    <p:embeddedFont>
      <p:font typeface="Montserrat" panose="020B0604020202020204" charset="-52"/>
      <p:regular r:id="rId10"/>
      <p:bold r:id="rId11"/>
      <p:italic r:id="rId12"/>
      <p:boldItalic r:id="rId13"/>
    </p:embeddedFont>
    <p:embeddedFont>
      <p:font typeface="Tahoma" panose="020B0604030504040204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/0afBqR6wFYiqI4xPjCepPplf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-65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13784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d240897/MAI_hack" TargetMode="Externa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Plumbum33" TargetMode="External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hyperlink" Target="mailto:zhukovd81@gmail.com" TargetMode="External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me/Spaceship24" TargetMode="External"/><Relationship Id="rId11" Type="http://schemas.openxmlformats.org/officeDocument/2006/relationships/hyperlink" Target="https://t.me/viranum" TargetMode="External"/><Relationship Id="rId5" Type="http://schemas.openxmlformats.org/officeDocument/2006/relationships/hyperlink" Target="https://t.me/DmitriiBorisov" TargetMode="External"/><Relationship Id="rId15" Type="http://schemas.openxmlformats.org/officeDocument/2006/relationships/hyperlink" Target="mailto:borisov.dmitrii@phystech.edu" TargetMode="External"/><Relationship Id="rId10" Type="http://schemas.openxmlformats.org/officeDocument/2006/relationships/hyperlink" Target="https://t.me/" TargetMode="External"/><Relationship Id="rId4" Type="http://schemas.openxmlformats.org/officeDocument/2006/relationships/hyperlink" Target="mailto:glebkolonin@yandex.ru" TargetMode="External"/><Relationship Id="rId9" Type="http://schemas.openxmlformats.org/officeDocument/2006/relationships/hyperlink" Target="mailto:satura@ngs.ru" TargetMode="External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025" y="220798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43" y="1267645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043" y="319205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 txBox="1">
            <a:spLocks noGrp="1"/>
          </p:cNvSpPr>
          <p:nvPr>
            <p:ph type="title" idx="4294967295"/>
          </p:nvPr>
        </p:nvSpPr>
        <p:spPr>
          <a:xfrm>
            <a:off x="4292300" y="1267644"/>
            <a:ext cx="4128493" cy="5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ru" b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AviaNet</a:t>
            </a:r>
            <a:endParaRPr b="1">
              <a:solidFill>
                <a:srgbClr val="00B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4572002" y="726425"/>
            <a:ext cx="3526200" cy="3975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softEdge rad="31750"/>
          </a:effectLst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"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S7</a:t>
            </a:r>
            <a:endParaRPr sz="2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352975" y="1838325"/>
            <a:ext cx="2007141" cy="235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1953491" y="235575"/>
            <a:ext cx="6685784" cy="6705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Задача</a:t>
            </a:r>
            <a:endParaRPr sz="3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1953491" y="1510750"/>
            <a:ext cx="7013500" cy="23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i="0" u="none" strike="noStrike" cap="none" dirty="0" smtClean="0">
                <a:solidFill>
                  <a:srgbClr val="000000"/>
                </a:solidFill>
              </a:rPr>
              <a:t>Задача: </a:t>
            </a:r>
            <a:r>
              <a:rPr lang="ru" sz="2400" i="0" u="none" strike="noStrike" cap="none" dirty="0" smtClean="0">
                <a:solidFill>
                  <a:srgbClr val="000000"/>
                </a:solidFill>
              </a:rPr>
              <a:t>Построить </a:t>
            </a:r>
            <a:r>
              <a:rPr lang="ru" sz="2400" i="0" u="none" strike="noStrike" cap="none" dirty="0">
                <a:solidFill>
                  <a:srgbClr val="000000"/>
                </a:solidFill>
              </a:rPr>
              <a:t>модели машинного обучения, способные рассчитывать показатели </a:t>
            </a:r>
            <a:r>
              <a:rPr lang="ru" sz="2400" i="0" u="none" strike="noStrike" cap="none" dirty="0" smtClean="0">
                <a:solidFill>
                  <a:srgbClr val="000000"/>
                </a:solidFill>
              </a:rPr>
              <a:t>«здоровья» </a:t>
            </a:r>
            <a:r>
              <a:rPr lang="ru" sz="2400" i="0" u="none" strike="noStrike" cap="none" dirty="0">
                <a:solidFill>
                  <a:srgbClr val="000000"/>
                </a:solidFill>
              </a:rPr>
              <a:t>и производительности авиационных двигателей </a:t>
            </a:r>
            <a:r>
              <a:rPr lang="ru" sz="2400" i="0" u="none" strike="noStrike" cap="none" dirty="0" smtClean="0">
                <a:solidFill>
                  <a:srgbClr val="000000"/>
                </a:solidFill>
              </a:rPr>
              <a:t>и </a:t>
            </a:r>
            <a:r>
              <a:rPr lang="ru" sz="2400" i="0" u="none" strike="noStrike" cap="none" dirty="0">
                <a:solidFill>
                  <a:srgbClr val="000000"/>
                </a:solidFill>
              </a:rPr>
              <a:t>воздушных судов </a:t>
            </a:r>
            <a:r>
              <a:rPr lang="ru" sz="2400" i="0" u="none" strike="noStrike" cap="none" dirty="0" smtClean="0">
                <a:solidFill>
                  <a:srgbClr val="000000"/>
                </a:solidFill>
              </a:rPr>
              <a:t>на </a:t>
            </a:r>
            <a:r>
              <a:rPr lang="ru" sz="2400" i="0" u="none" strike="noStrike" cap="none" dirty="0">
                <a:solidFill>
                  <a:srgbClr val="000000"/>
                </a:solidFill>
              </a:rPr>
              <a:t>основе обучающей выборки.</a:t>
            </a:r>
            <a:endParaRPr sz="2400" i="0" u="none" strike="noStrike" cap="none" dirty="0">
              <a:solidFill>
                <a:srgbClr val="000000"/>
              </a:solidFill>
            </a:endParaRPr>
          </a:p>
        </p:txBody>
      </p:sp>
      <p:pic>
        <p:nvPicPr>
          <p:cNvPr id="4098" name="Picture 2" descr="https://scalecampaign.com/wp-content/uploads/2019/06/scalecampaign-machinele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215" y="1769200"/>
            <a:ext cx="204563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8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Стек технологий</a:t>
            </a:r>
            <a:endParaRPr sz="30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8"/>
          <p:cNvSpPr txBox="1"/>
          <p:nvPr/>
        </p:nvSpPr>
        <p:spPr>
          <a:xfrm>
            <a:off x="592485" y="928575"/>
            <a:ext cx="75735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2000" b="1" dirty="0"/>
              <a:t>Коллекция </a:t>
            </a:r>
            <a:r>
              <a:rPr lang="ru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моделей из которых выбирается лучшая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Простые регрессоры</a:t>
            </a:r>
            <a:r>
              <a:rPr lang="ru" sz="2000" dirty="0"/>
              <a:t>:</a:t>
            </a:r>
            <a:r>
              <a:rPr lang="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  <a:r>
              <a:rPr lang="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laso</a:t>
            </a:r>
            <a:r>
              <a:rPr lang="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ridge</a:t>
            </a:r>
            <a:r>
              <a:rPr lang="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другие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 dirty="0"/>
              <a:t>Более сложные модели: </a:t>
            </a:r>
            <a:r>
              <a:rPr lang="ru" sz="2000" i="1" dirty="0">
                <a:solidFill>
                  <a:schemeClr val="dk1"/>
                </a:solidFill>
              </a:rPr>
              <a:t>CatBoostRegressor</a:t>
            </a:r>
            <a:r>
              <a:rPr lang="ru" sz="2000" dirty="0">
                <a:solidFill>
                  <a:schemeClr val="dk1"/>
                </a:solidFill>
              </a:rPr>
              <a:t>, </a:t>
            </a:r>
            <a:r>
              <a:rPr lang="ru" sz="2000" i="1" dirty="0">
                <a:solidFill>
                  <a:schemeClr val="dk1"/>
                </a:solidFill>
              </a:rPr>
              <a:t>Pytorch</a:t>
            </a:r>
            <a:endParaRPr sz="2000" b="0" i="1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592485" y="3217600"/>
            <a:ext cx="7426800" cy="1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Преимущество выбранного стека</a:t>
            </a:r>
            <a:endParaRPr dirty="0"/>
          </a:p>
          <a:p>
            <a:pPr marL="457200" lvl="0" indent="-355600">
              <a:spcBef>
                <a:spcPts val="1000"/>
              </a:spcBef>
              <a:buSzPts val="2000"/>
              <a:buFont typeface="Arial"/>
              <a:buChar char="●"/>
            </a:pPr>
            <a:r>
              <a:rPr lang="ru" sz="2000" b="0" i="1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CatBoost</a:t>
            </a:r>
            <a:r>
              <a:rPr lang="ru" sz="20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US" sz="2000" i="1" dirty="0" err="1"/>
              <a:t>PyTorch</a:t>
            </a:r>
            <a:r>
              <a:rPr lang="ru" sz="20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дают наилучший результат. </a:t>
            </a:r>
            <a:endParaRPr dirty="0" smtClean="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ru" sz="20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Остальные </a:t>
            </a:r>
            <a:r>
              <a:rPr lang="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регрессоры служат для подтверждения этого.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8"/>
          <p:cNvSpPr txBox="1"/>
          <p:nvPr/>
        </p:nvSpPr>
        <p:spPr>
          <a:xfrm>
            <a:off x="592485" y="2168550"/>
            <a:ext cx="73197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dk1"/>
                </a:solidFill>
              </a:rPr>
              <a:t>Инструменты:</a:t>
            </a:r>
            <a:endParaRPr sz="2000" b="1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 dirty="0">
                <a:solidFill>
                  <a:schemeClr val="dk1"/>
                </a:solidFill>
              </a:rPr>
              <a:t>Jupyter Notebook, Yandex Data Sphere, Google </a:t>
            </a:r>
            <a:r>
              <a:rPr lang="ru" sz="2000" dirty="0" smtClean="0">
                <a:solidFill>
                  <a:schemeClr val="dk1"/>
                </a:solidFill>
              </a:rPr>
              <a:t>Colab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1026" name="Picture 2" descr="https://funik.ru/wp-content/uploads/2018/10/17478da42271207e1d8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r="9013"/>
          <a:stretch/>
        </p:blipFill>
        <p:spPr bwMode="auto">
          <a:xfrm>
            <a:off x="7476317" y="985705"/>
            <a:ext cx="1287506" cy="11828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487363" y="2290118"/>
            <a:ext cx="1467631" cy="927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9" name="Picture 5" descr="https://ymgsapo.com/wp-content/uploads/2019/01/jupyter-icatch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5" t="9656" r="21358" b="14830"/>
          <a:stretch/>
        </p:blipFill>
        <p:spPr bwMode="auto">
          <a:xfrm>
            <a:off x="7479166" y="2682139"/>
            <a:ext cx="589547" cy="5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19" y="3663482"/>
            <a:ext cx="1206763" cy="339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https://docs.microsoft.com/sv-se/windows/ai/images/tutorials/pytorch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97" y="4091179"/>
            <a:ext cx="816782" cy="20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/>
          <p:nvPr/>
        </p:nvSpPr>
        <p:spPr>
          <a:xfrm>
            <a:off x="532375" y="1200650"/>
            <a:ext cx="6438900" cy="2989200"/>
          </a:xfrm>
          <a:prstGeom prst="rect">
            <a:avLst/>
          </a:prstGeom>
          <a:ln>
            <a:prstDash val="sysDash"/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3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2314847" y="1932659"/>
            <a:ext cx="440700" cy="1122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10"/>
          <p:cNvCxnSpPr/>
          <p:nvPr/>
        </p:nvCxnSpPr>
        <p:spPr>
          <a:xfrm>
            <a:off x="1800306" y="2231917"/>
            <a:ext cx="5145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10"/>
          <p:cNvCxnSpPr/>
          <p:nvPr/>
        </p:nvCxnSpPr>
        <p:spPr>
          <a:xfrm>
            <a:off x="1882850" y="2946811"/>
            <a:ext cx="432000" cy="8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10"/>
          <p:cNvSpPr/>
          <p:nvPr/>
        </p:nvSpPr>
        <p:spPr>
          <a:xfrm>
            <a:off x="1569385" y="1932659"/>
            <a:ext cx="183000" cy="1080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10"/>
          <p:cNvCxnSpPr/>
          <p:nvPr/>
        </p:nvCxnSpPr>
        <p:spPr>
          <a:xfrm>
            <a:off x="2753356" y="2053194"/>
            <a:ext cx="1030800" cy="126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0"/>
          <p:cNvCxnSpPr/>
          <p:nvPr/>
        </p:nvCxnSpPr>
        <p:spPr>
          <a:xfrm>
            <a:off x="2755686" y="2373233"/>
            <a:ext cx="9645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10"/>
          <p:cNvSpPr/>
          <p:nvPr/>
        </p:nvSpPr>
        <p:spPr>
          <a:xfrm>
            <a:off x="3720227" y="1932659"/>
            <a:ext cx="1038900" cy="1512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Model</a:t>
            </a:r>
            <a:r>
              <a:rPr lang="ru" sz="1400" b="0" i="0" u="none" strike="noStrike" cap="none" baseline="-25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Model</a:t>
            </a:r>
            <a:r>
              <a:rPr lang="ru" sz="1400" b="0" i="0" u="none" strike="noStrike" cap="none" baseline="-25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…….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Model</a:t>
            </a:r>
            <a:r>
              <a:rPr lang="ru" sz="1400" b="0" i="0" u="none" strike="noStrike" cap="none" baseline="-25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sz="1400" b="0" i="0" u="none" strike="noStrike" cap="none" baseline="-25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0"/>
          <p:cNvCxnSpPr/>
          <p:nvPr/>
        </p:nvCxnSpPr>
        <p:spPr>
          <a:xfrm>
            <a:off x="2755686" y="3054877"/>
            <a:ext cx="962700" cy="2295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10"/>
          <p:cNvSpPr txBox="1"/>
          <p:nvPr/>
        </p:nvSpPr>
        <p:spPr>
          <a:xfrm>
            <a:off x="3012281" y="1815767"/>
            <a:ext cx="414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ru" sz="10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3012281" y="2092663"/>
            <a:ext cx="36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ru" sz="10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10"/>
          <p:cNvCxnSpPr/>
          <p:nvPr/>
        </p:nvCxnSpPr>
        <p:spPr>
          <a:xfrm>
            <a:off x="4759053" y="2057350"/>
            <a:ext cx="7398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0"/>
          <p:cNvCxnSpPr/>
          <p:nvPr/>
        </p:nvCxnSpPr>
        <p:spPr>
          <a:xfrm>
            <a:off x="4759053" y="2389859"/>
            <a:ext cx="7647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10"/>
          <p:cNvCxnSpPr/>
          <p:nvPr/>
        </p:nvCxnSpPr>
        <p:spPr>
          <a:xfrm>
            <a:off x="4759053" y="3337510"/>
            <a:ext cx="9060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10"/>
          <p:cNvSpPr/>
          <p:nvPr/>
        </p:nvSpPr>
        <p:spPr>
          <a:xfrm>
            <a:off x="5409047" y="2057403"/>
            <a:ext cx="420000" cy="16926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0"/>
          <p:cNvSpPr/>
          <p:nvPr/>
        </p:nvSpPr>
        <p:spPr>
          <a:xfrm>
            <a:off x="5924008" y="2705742"/>
            <a:ext cx="815400" cy="365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выходы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0"/>
          <p:cNvSpPr txBox="1"/>
          <p:nvPr/>
        </p:nvSpPr>
        <p:spPr>
          <a:xfrm>
            <a:off x="3012281" y="2926481"/>
            <a:ext cx="426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ru" sz="10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ru" sz="1000" baseline="-25000"/>
              <a:t>4</a:t>
            </a:r>
            <a:endParaRPr sz="10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0"/>
          <p:cNvCxnSpPr/>
          <p:nvPr/>
        </p:nvCxnSpPr>
        <p:spPr>
          <a:xfrm>
            <a:off x="2755686" y="2888622"/>
            <a:ext cx="9645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10"/>
          <p:cNvSpPr txBox="1"/>
          <p:nvPr/>
        </p:nvSpPr>
        <p:spPr>
          <a:xfrm>
            <a:off x="3012281" y="2616879"/>
            <a:ext cx="40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ru" sz="10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79</a:t>
            </a:r>
            <a:endParaRPr sz="10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0"/>
          <p:cNvSpPr txBox="1"/>
          <p:nvPr/>
        </p:nvSpPr>
        <p:spPr>
          <a:xfrm>
            <a:off x="4901638" y="1775050"/>
            <a:ext cx="34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ru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0"/>
          <p:cNvSpPr txBox="1"/>
          <p:nvPr/>
        </p:nvSpPr>
        <p:spPr>
          <a:xfrm>
            <a:off x="4901638" y="2101285"/>
            <a:ext cx="34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ru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0"/>
          <p:cNvSpPr txBox="1"/>
          <p:nvPr/>
        </p:nvSpPr>
        <p:spPr>
          <a:xfrm>
            <a:off x="4901638" y="3049591"/>
            <a:ext cx="40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ru" sz="14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sz="1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/>
          <p:cNvSpPr/>
          <p:nvPr/>
        </p:nvSpPr>
        <p:spPr>
          <a:xfrm>
            <a:off x="1984454" y="3337511"/>
            <a:ext cx="1031100" cy="3075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Обработка данных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10"/>
          <p:cNvCxnSpPr/>
          <p:nvPr/>
        </p:nvCxnSpPr>
        <p:spPr>
          <a:xfrm rot="10800000">
            <a:off x="2526730" y="3054959"/>
            <a:ext cx="0" cy="3408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3" name="Google Shape;143;p10"/>
          <p:cNvSpPr/>
          <p:nvPr/>
        </p:nvSpPr>
        <p:spPr>
          <a:xfrm>
            <a:off x="3720227" y="3615986"/>
            <a:ext cx="1031100" cy="4824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Набор моделей для предсказаний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0"/>
          <p:cNvCxnSpPr/>
          <p:nvPr/>
        </p:nvCxnSpPr>
        <p:spPr>
          <a:xfrm rot="10800000">
            <a:off x="4179917" y="3445586"/>
            <a:ext cx="0" cy="170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5" name="Google Shape;145;p10"/>
          <p:cNvCxnSpPr/>
          <p:nvPr/>
        </p:nvCxnSpPr>
        <p:spPr>
          <a:xfrm>
            <a:off x="1800305" y="2050656"/>
            <a:ext cx="5145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10"/>
          <p:cNvSpPr txBox="1"/>
          <p:nvPr/>
        </p:nvSpPr>
        <p:spPr>
          <a:xfrm>
            <a:off x="1800288" y="1815767"/>
            <a:ext cx="414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ru" sz="10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0"/>
          <p:cNvSpPr txBox="1"/>
          <p:nvPr/>
        </p:nvSpPr>
        <p:spPr>
          <a:xfrm>
            <a:off x="1800288" y="2008951"/>
            <a:ext cx="36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ru" sz="10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0"/>
          <p:cNvSpPr txBox="1"/>
          <p:nvPr/>
        </p:nvSpPr>
        <p:spPr>
          <a:xfrm>
            <a:off x="1800288" y="2659566"/>
            <a:ext cx="405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ru" sz="10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 sz="10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0"/>
          <p:cNvSpPr/>
          <p:nvPr/>
        </p:nvSpPr>
        <p:spPr>
          <a:xfrm>
            <a:off x="665774" y="2255173"/>
            <a:ext cx="815400" cy="3657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входы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0"/>
          <p:cNvSpPr/>
          <p:nvPr/>
        </p:nvSpPr>
        <p:spPr>
          <a:xfrm>
            <a:off x="6971275" y="1428810"/>
            <a:ext cx="211515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0" u="none" strike="noStrike" cap="none" dirty="0">
                <a:solidFill>
                  <a:srgbClr val="000000"/>
                </a:solidFill>
              </a:rPr>
              <a:t>Проект размещён на GitHub</a:t>
            </a:r>
            <a:r>
              <a:rPr lang="ru" sz="1400" b="1" i="0" u="none" strike="noStrike" cap="none" dirty="0" smtClean="0">
                <a:solidFill>
                  <a:srgbClr val="000000"/>
                </a:solidFill>
              </a:rPr>
              <a:t>.</a:t>
            </a:r>
            <a:endParaRPr sz="1400" b="1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151" name="Google Shape;151;p10"/>
          <p:cNvSpPr/>
          <p:nvPr/>
        </p:nvSpPr>
        <p:spPr>
          <a:xfrm>
            <a:off x="2764697" y="1274910"/>
            <a:ext cx="208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Схема решения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1800288" y="2372301"/>
            <a:ext cx="36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…</a:t>
            </a:r>
            <a:endParaRPr sz="10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3012263" y="2372914"/>
            <a:ext cx="36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…</a:t>
            </a:r>
            <a:endParaRPr sz="10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4901638" y="2596576"/>
            <a:ext cx="364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…</a:t>
            </a:r>
            <a:endParaRPr sz="10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0"/>
          <p:cNvPicPr preferRelativeResize="0"/>
          <p:nvPr/>
        </p:nvPicPr>
        <p:blipFill rotWithShape="1">
          <a:blip r:embed="rId4">
            <a:alphaModFix/>
          </a:blip>
          <a:srcRect b="10023"/>
          <a:stretch/>
        </p:blipFill>
        <p:spPr>
          <a:xfrm>
            <a:off x="9912575" y="974766"/>
            <a:ext cx="1537150" cy="30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://qrcoder.ru/code/?https%3A%2F%2Fgithub.com%2Fbd240897%2FMAI_hack&amp;4&amp;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33" y="2092663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28699" y="4341850"/>
            <a:ext cx="3288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u="sng" dirty="0" smtClean="0"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https</a:t>
            </a:r>
            <a:r>
              <a:rPr lang="en-US" u="sng" dirty="0"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://github.com/bd240897/MAI_hack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8175" y="4367082"/>
            <a:ext cx="2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*</a:t>
            </a:r>
            <a:endParaRPr lang="ru-RU" b="1" dirty="0"/>
          </a:p>
        </p:txBody>
      </p:sp>
      <p:sp>
        <p:nvSpPr>
          <p:cNvPr id="44" name="Google Shape;111;p6"/>
          <p:cNvSpPr txBox="1"/>
          <p:nvPr/>
        </p:nvSpPr>
        <p:spPr>
          <a:xfrm>
            <a:off x="1587731" y="235575"/>
            <a:ext cx="7051544" cy="6123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3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1587731" y="235575"/>
            <a:ext cx="7051544" cy="6123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endParaRPr sz="3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12;p6"/>
          <p:cNvSpPr txBox="1"/>
          <p:nvPr/>
        </p:nvSpPr>
        <p:spPr>
          <a:xfrm>
            <a:off x="730075" y="1327357"/>
            <a:ext cx="8010279" cy="2709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ru" sz="1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Модели: </a:t>
            </a:r>
            <a:r>
              <a:rPr lang="ru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</a:t>
            </a:r>
            <a:r>
              <a:rPr lang="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предсказания каждой из таргет-переменных использовалось обучение семейства моделей, в том числе различных регрессоров из пакета sklearn, а также нейросетей. 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ru-RU" sz="1800" b="1" dirty="0" smtClean="0"/>
              <a:t>Метрика: </a:t>
            </a:r>
            <a:r>
              <a:rPr lang="ru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отбора лучшей модели использовалась метрика 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RMSE</a:t>
            </a:r>
            <a:r>
              <a:rPr lang="ru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при расчете на тестовой выборке. </a:t>
            </a:r>
            <a:endParaRPr dirty="0" smtClean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ru" sz="1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Обработка: </a:t>
            </a:r>
            <a:r>
              <a:rPr lang="ru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</a:t>
            </a:r>
            <a:r>
              <a:rPr lang="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подготовке датасета применили конструирование признаков, кодирование категориальных признаков</a:t>
            </a:r>
            <a:r>
              <a:rPr lang="ru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 dirty="0" smtClean="0"/>
              <a:t>генерирование новых признаков</a:t>
            </a:r>
            <a:r>
              <a:rPr lang="ru" sz="1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а </a:t>
            </a:r>
            <a:r>
              <a:rPr lang="ru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также работали с пропусками.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678156" y="257136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План дальнейшего развитияя</a:t>
            </a:r>
            <a:endParaRPr sz="30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644922" y="1315742"/>
            <a:ext cx="7755300" cy="2836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ru" sz="2000" dirty="0"/>
              <a:t>Подбор гиперпараметров для каждой модели</a:t>
            </a:r>
            <a:r>
              <a:rPr lang="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ru" sz="2000" dirty="0"/>
              <a:t>Поиск и удаление незначащих </a:t>
            </a:r>
            <a:r>
              <a:rPr lang="ru" sz="2000" dirty="0" smtClean="0"/>
              <a:t>моделей</a:t>
            </a:r>
            <a:r>
              <a:rPr lang="en-US" sz="2000" dirty="0" smtClean="0"/>
              <a:t> </a:t>
            </a:r>
            <a:r>
              <a:rPr lang="ru-RU" sz="2000" dirty="0" smtClean="0"/>
              <a:t>и признаков</a:t>
            </a:r>
            <a:r>
              <a:rPr lang="ru" sz="20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ru" sz="2000" dirty="0"/>
              <a:t>Генерация новых признаков на основе документации.</a:t>
            </a:r>
            <a:endParaRPr dirty="0"/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q"/>
            </a:pPr>
            <a:r>
              <a:rPr lang="ru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Поиск новых моделей, которые лучше описывают закономерности данных.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ru" sz="2000" dirty="0" smtClean="0"/>
              <a:t>Попробовать больше </a:t>
            </a:r>
            <a:r>
              <a:rPr lang="ru" sz="2000" dirty="0"/>
              <a:t>эпох </a:t>
            </a:r>
            <a:r>
              <a:rPr lang="ru" sz="2000" dirty="0" smtClean="0"/>
              <a:t>для нейронки и экспериментов </a:t>
            </a:r>
            <a:r>
              <a:rPr lang="ru" sz="2000" dirty="0"/>
              <a:t>с количеством слоев модели</a:t>
            </a:r>
            <a:endParaRPr sz="2000" dirty="0"/>
          </a:p>
        </p:txBody>
      </p:sp>
      <p:pic>
        <p:nvPicPr>
          <p:cNvPr id="2050" name="Picture 2" descr="https://static.vecteezy.com/system/resources/previews/001/167/168/original/teamwork-communication-with-chart-and-data-vec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0" y="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 rot="17748104">
            <a:off x="7486221" y="1106665"/>
            <a:ext cx="364528" cy="1357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ru" sz="33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1041712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ru"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AviaNet</a:t>
            </a:r>
            <a:endParaRPr sz="30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2357289" y="3018349"/>
            <a:ext cx="192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Колонин Глеб</a:t>
            </a:r>
            <a:endParaRPr dirty="0"/>
          </a:p>
        </p:txBody>
      </p:sp>
      <p:sp>
        <p:nvSpPr>
          <p:cNvPr id="170" name="Google Shape;170;p4"/>
          <p:cNvSpPr txBox="1"/>
          <p:nvPr/>
        </p:nvSpPr>
        <p:spPr>
          <a:xfrm>
            <a:off x="2357289" y="3335555"/>
            <a:ext cx="1922400" cy="117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Анализ матрицы корреляции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0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glebkolonin@yandex.ru</a:t>
            </a:r>
            <a:r>
              <a:rPr lang="ru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1000" b="0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https://t.me/</a:t>
            </a:r>
            <a:r>
              <a:rPr lang="ru" sz="10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Spaceship24</a:t>
            </a:r>
            <a:r>
              <a:rPr lang="ru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126949" y="3027778"/>
            <a:ext cx="192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Дмитрий Жуков</a:t>
            </a:r>
            <a:endParaRPr dirty="0"/>
          </a:p>
        </p:txBody>
      </p:sp>
      <p:sp>
        <p:nvSpPr>
          <p:cNvPr id="172" name="Google Shape;172;p4"/>
          <p:cNvSpPr txBox="1"/>
          <p:nvPr/>
        </p:nvSpPr>
        <p:spPr>
          <a:xfrm>
            <a:off x="4840413" y="3076671"/>
            <a:ext cx="192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Дмитрий Борисов</a:t>
            </a:r>
            <a:endParaRPr dirty="0"/>
          </a:p>
        </p:txBody>
      </p:sp>
      <p:sp>
        <p:nvSpPr>
          <p:cNvPr id="173" name="Google Shape;173;p4"/>
          <p:cNvSpPr txBox="1"/>
          <p:nvPr/>
        </p:nvSpPr>
        <p:spPr>
          <a:xfrm>
            <a:off x="7059485" y="3027778"/>
            <a:ext cx="1713812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Иван Кулешов</a:t>
            </a:r>
            <a:endParaRPr dirty="0"/>
          </a:p>
        </p:txBody>
      </p:sp>
      <p:sp>
        <p:nvSpPr>
          <p:cNvPr id="174" name="Google Shape;174;p4"/>
          <p:cNvSpPr txBox="1"/>
          <p:nvPr/>
        </p:nvSpPr>
        <p:spPr>
          <a:xfrm>
            <a:off x="140226" y="3448925"/>
            <a:ext cx="1924800" cy="117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Организация команды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0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zhukovd81@gmail.com</a:t>
            </a:r>
            <a:r>
              <a:rPr lang="ru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1000" b="0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https://t.me/</a:t>
            </a:r>
            <a:r>
              <a:rPr lang="ru" sz="10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Plumbum33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7059485" y="3397800"/>
            <a:ext cx="1878900" cy="117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Разработка нейросети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0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satura@ngs.ru</a:t>
            </a:r>
            <a:endParaRPr sz="10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https://t.me/</a:t>
            </a:r>
            <a:r>
              <a:rPr lang="ru" sz="10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viranum</a:t>
            </a:r>
            <a:endParaRPr sz="10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6" name="Google Shape;176;p4" descr="Изображение выглядит как текст, человек, мобильный телефон&#10;&#10;Автоматически созданное описание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48471" y="873925"/>
            <a:ext cx="1924800" cy="192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6949" y="856550"/>
            <a:ext cx="2111400" cy="193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35056" y="798140"/>
            <a:ext cx="2005200" cy="200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9" name="Google Shape;179;p4"/>
          <p:cNvSpPr txBox="1"/>
          <p:nvPr/>
        </p:nvSpPr>
        <p:spPr>
          <a:xfrm>
            <a:off x="4840413" y="3379973"/>
            <a:ext cx="1994400" cy="1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Разработка нейросети</a:t>
            </a:r>
            <a:endParaRPr sz="16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000" b="0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1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borisov.dmitrii@phystech.edu</a:t>
            </a:r>
            <a:endParaRPr sz="10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0" i="0" u="sng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https://t.me/DmitriiBorisov</a:t>
            </a:r>
            <a:endParaRPr sz="10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0" name="Google Shape;180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656485" y="873925"/>
            <a:ext cx="1995300" cy="1995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273</Words>
  <Application>Microsoft Office PowerPoint</Application>
  <PresentationFormat>Экран (16:9)</PresentationFormat>
  <Paragraphs>75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Montserrat</vt:lpstr>
      <vt:lpstr>Wingdings</vt:lpstr>
      <vt:lpstr>Tahoma</vt:lpstr>
      <vt:lpstr>Calibri</vt:lpstr>
      <vt:lpstr>Roboto</vt:lpstr>
      <vt:lpstr>Тема Office</vt:lpstr>
      <vt:lpstr>AviaNet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AviaNet</dc:title>
  <dc:creator>Дмитрий</dc:creator>
  <cp:lastModifiedBy>Дмитрий</cp:lastModifiedBy>
  <cp:revision>6</cp:revision>
  <dcterms:modified xsi:type="dcterms:W3CDTF">2022-10-25T20:18:20Z</dcterms:modified>
</cp:coreProperties>
</file>